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59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0" r:id="rId14"/>
    <p:sldId id="272" r:id="rId15"/>
    <p:sldId id="273" r:id="rId16"/>
  </p:sldIdLst>
  <p:sldSz cx="9144000" cy="5143500" type="screen16x9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798" y="-90"/>
      </p:cViewPr>
      <p:guideLst>
        <p:guide orient="horz" pos="1620"/>
        <p:guide orient="horz" pos="214"/>
        <p:guide orient="horz" pos="2981"/>
        <p:guide pos="2880"/>
        <p:guide pos="249"/>
        <p:guide pos="5511"/>
        <p:guide pos="3107"/>
        <p:guide pos="26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B7B55-4E84-4CB7-834B-E1936000D3D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9C6AD-66CA-4106-8F90-E579F80D1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143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33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70925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423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06227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93734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48219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822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19918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94331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81445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63674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1154F-C27C-4A46-B260-FA2C055EE34C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45756-D73E-42B9-944A-AE084B3EB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56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3.wdp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microsoft.com/office/2007/relationships/hdphoto" Target="../media/hdphoto4.wdp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46.png"/><Relationship Id="rId18" Type="http://schemas.openxmlformats.org/officeDocument/2006/relationships/image" Target="../media/image64.png"/><Relationship Id="rId3" Type="http://schemas.openxmlformats.org/officeDocument/2006/relationships/image" Target="../media/image49.png"/><Relationship Id="rId21" Type="http://schemas.openxmlformats.org/officeDocument/2006/relationships/image" Target="../media/image4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image" Target="../media/image44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50.png"/><Relationship Id="rId9" Type="http://schemas.openxmlformats.org/officeDocument/2006/relationships/image" Target="../media/image4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71.png"/><Relationship Id="rId4" Type="http://schemas.microsoft.com/office/2007/relationships/hdphoto" Target="../media/hdphoto7.wdp"/><Relationship Id="rId9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microsoft.com/office/2007/relationships/hdphoto" Target="../media/hdphoto7.wdp"/><Relationship Id="rId4" Type="http://schemas.openxmlformats.org/officeDocument/2006/relationships/image" Target="../media/image77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11791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solidFill>
                  <a:schemeClr val="tx2"/>
                </a:solidFill>
              </a:rPr>
              <a:t>Индукция магнитного поля. Магнитный поток</a:t>
            </a:r>
            <a:endParaRPr lang="ru-RU" sz="50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2571750"/>
            <a:ext cx="418176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Науку часто смешивают с знанием. Это глубокое недоразумение. Наука есть не только знание, но и сознание, т.е. умение пользоваться </a:t>
            </a:r>
            <a:r>
              <a:rPr lang="ru-RU" sz="2000" dirty="0" smtClean="0"/>
              <a:t>знанием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76133" y="4083918"/>
            <a:ext cx="1877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В. О. Ключевский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5" y="2355726"/>
            <a:ext cx="308444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8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66360" y="0"/>
            <a:ext cx="457764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32363" y="195486"/>
            <a:ext cx="3816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Магнитное поле </a:t>
            </a:r>
            <a:r>
              <a:rPr lang="ru-RU" dirty="0">
                <a:solidFill>
                  <a:prstClr val="black"/>
                </a:solidFill>
              </a:rPr>
              <a:t>— это силовое поле, действующее на движущиеся </a:t>
            </a:r>
            <a:r>
              <a:rPr lang="ru-RU" dirty="0" smtClean="0">
                <a:solidFill>
                  <a:prstClr val="black"/>
                </a:solidFill>
              </a:rPr>
              <a:t>электрические </a:t>
            </a:r>
            <a:r>
              <a:rPr lang="ru-RU" dirty="0">
                <a:solidFill>
                  <a:prstClr val="black"/>
                </a:solidFill>
              </a:rPr>
              <a:t>заряды.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2363" y="1128462"/>
            <a:ext cx="38163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Магнитные линии </a:t>
            </a:r>
            <a:r>
              <a:rPr lang="ru-RU" dirty="0">
                <a:solidFill>
                  <a:prstClr val="black"/>
                </a:solidFill>
              </a:rPr>
              <a:t>— это </a:t>
            </a:r>
            <a:r>
              <a:rPr lang="ru-RU" dirty="0" err="1" smtClean="0">
                <a:solidFill>
                  <a:prstClr val="black"/>
                </a:solidFill>
              </a:rPr>
              <a:t>воображае-мые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линии, вдоль которых </a:t>
            </a:r>
            <a:r>
              <a:rPr lang="ru-RU" dirty="0" err="1" smtClean="0">
                <a:solidFill>
                  <a:prstClr val="black"/>
                </a:solidFill>
              </a:rPr>
              <a:t>располо-жились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бы маленькие магнитные стрелки, </a:t>
            </a:r>
            <a:r>
              <a:rPr lang="ru-RU" dirty="0" smtClean="0">
                <a:solidFill>
                  <a:prstClr val="black"/>
                </a:solidFill>
              </a:rPr>
              <a:t>помещенные </a:t>
            </a:r>
            <a:r>
              <a:rPr lang="ru-RU" dirty="0">
                <a:solidFill>
                  <a:prstClr val="black"/>
                </a:solidFill>
              </a:rPr>
              <a:t>в магнитное поле.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319253"/>
            <a:ext cx="2451581" cy="239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932363" y="2605790"/>
            <a:ext cx="37996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Правило буравчика</a:t>
            </a:r>
            <a:r>
              <a:rPr lang="ru-RU" dirty="0" smtClean="0"/>
              <a:t>: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если </a:t>
            </a:r>
            <a:r>
              <a:rPr lang="ru-RU" dirty="0" err="1" smtClean="0"/>
              <a:t>поворачи-вать</a:t>
            </a:r>
            <a:r>
              <a:rPr lang="ru-RU" dirty="0" smtClean="0"/>
              <a:t> </a:t>
            </a:r>
            <a:r>
              <a:rPr lang="ru-RU" dirty="0"/>
              <a:t>головку винта так, чтобы </a:t>
            </a:r>
            <a:r>
              <a:rPr lang="ru-RU" dirty="0" smtClean="0"/>
              <a:t>посту-</a:t>
            </a:r>
            <a:r>
              <a:rPr lang="ru-RU" dirty="0" err="1" smtClean="0"/>
              <a:t>пательное</a:t>
            </a:r>
            <a:r>
              <a:rPr lang="ru-RU" dirty="0" smtClean="0"/>
              <a:t> </a:t>
            </a:r>
            <a:r>
              <a:rPr lang="ru-RU" dirty="0"/>
              <a:t>движение острия винта </a:t>
            </a:r>
            <a:r>
              <a:rPr lang="ru-RU" dirty="0" smtClean="0"/>
              <a:t>происходило </a:t>
            </a:r>
            <a:r>
              <a:rPr lang="ru-RU" dirty="0"/>
              <a:t>вдоль тока в </a:t>
            </a:r>
            <a:r>
              <a:rPr lang="ru-RU" dirty="0" smtClean="0"/>
              <a:t>провод-</a:t>
            </a:r>
            <a:r>
              <a:rPr lang="ru-RU" dirty="0" err="1" smtClean="0"/>
              <a:t>нике</a:t>
            </a:r>
            <a:r>
              <a:rPr lang="ru-RU" dirty="0"/>
              <a:t>, то </a:t>
            </a:r>
            <a:r>
              <a:rPr lang="ru-RU" dirty="0" smtClean="0"/>
              <a:t>направление вращения </a:t>
            </a:r>
            <a:r>
              <a:rPr lang="ru-RU" dirty="0" err="1" smtClean="0"/>
              <a:t>го</a:t>
            </a:r>
            <a:r>
              <a:rPr lang="ru-RU" dirty="0" smtClean="0"/>
              <a:t>-ловки </a:t>
            </a:r>
            <a:r>
              <a:rPr lang="ru-RU" dirty="0"/>
              <a:t>указывает </a:t>
            </a:r>
            <a:r>
              <a:rPr lang="ru-RU" dirty="0" smtClean="0"/>
              <a:t>направление </a:t>
            </a:r>
            <a:r>
              <a:rPr lang="ru-RU" dirty="0"/>
              <a:t>линий магнитного поля </a:t>
            </a:r>
            <a:r>
              <a:rPr lang="ru-RU" dirty="0" smtClean="0"/>
              <a:t>тока.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8" r="45079"/>
          <a:stretch/>
        </p:blipFill>
        <p:spPr>
          <a:xfrm rot="5400000">
            <a:off x="1604971" y="1902393"/>
            <a:ext cx="1760900" cy="343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523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985633" y="555526"/>
            <a:ext cx="2763716" cy="1624866"/>
            <a:chOff x="827583" y="521083"/>
            <a:chExt cx="2001075" cy="1230929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2" t="19605" r="77905" b="60956"/>
            <a:stretch/>
          </p:blipFill>
          <p:spPr>
            <a:xfrm>
              <a:off x="827583" y="521083"/>
              <a:ext cx="1756967" cy="1230929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35" r="77706" b="62492"/>
            <a:stretch/>
          </p:blipFill>
          <p:spPr>
            <a:xfrm>
              <a:off x="971600" y="521083"/>
              <a:ext cx="1857058" cy="1068435"/>
            </a:xfrm>
            <a:prstGeom prst="rect">
              <a:avLst/>
            </a:prstGeom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7" t="6605" r="39638" b="34372"/>
          <a:stretch/>
        </p:blipFill>
        <p:spPr>
          <a:xfrm>
            <a:off x="5503660" y="259456"/>
            <a:ext cx="2448272" cy="22011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3" t="19166" r="2069"/>
          <a:stretch/>
        </p:blipFill>
        <p:spPr>
          <a:xfrm>
            <a:off x="5503660" y="2386796"/>
            <a:ext cx="2361143" cy="27567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6" t="21100" r="2397" b="2004"/>
          <a:stretch/>
        </p:blipFill>
        <p:spPr>
          <a:xfrm>
            <a:off x="1093531" y="2355726"/>
            <a:ext cx="2318677" cy="26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247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4536639" y="304128"/>
                <a:ext cx="4403513" cy="506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sz="2400" dirty="0" smtClean="0"/>
                  <a:t> — индукция </a:t>
                </a:r>
                <a:r>
                  <a:rPr lang="ru-RU" sz="2400" dirty="0"/>
                  <a:t>магнитного поля 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639" y="304128"/>
                <a:ext cx="4403513" cy="506421"/>
              </a:xfrm>
              <a:prstGeom prst="rect">
                <a:avLst/>
              </a:prstGeom>
              <a:blipFill rotWithShape="1">
                <a:blip r:embed="rId2"/>
                <a:stretch>
                  <a:fillRect t="-1205" r="-1107" b="-265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Группа 8"/>
          <p:cNvGrpSpPr/>
          <p:nvPr/>
        </p:nvGrpSpPr>
        <p:grpSpPr>
          <a:xfrm>
            <a:off x="313721" y="194917"/>
            <a:ext cx="4222918" cy="2558669"/>
            <a:chOff x="366186" y="1092402"/>
            <a:chExt cx="4192561" cy="2609918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366186" y="1092402"/>
              <a:ext cx="4192561" cy="2540177"/>
              <a:chOff x="379438" y="1329272"/>
              <a:chExt cx="4192561" cy="2540177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288" y="1329272"/>
                <a:ext cx="4176711" cy="2540177"/>
              </a:xfrm>
              <a:prstGeom prst="rect">
                <a:avLst/>
              </a:prstGeom>
            </p:spPr>
          </p:pic>
          <p:sp>
            <p:nvSpPr>
              <p:cNvPr id="3" name="TextBox 2"/>
              <p:cNvSpPr txBox="1"/>
              <p:nvPr/>
            </p:nvSpPr>
            <p:spPr>
              <a:xfrm flipH="1">
                <a:off x="379438" y="2627319"/>
                <a:ext cx="3601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i="1" dirty="0" smtClean="0"/>
                  <a:t>N</a:t>
                </a:r>
                <a:endParaRPr lang="ru-RU" sz="2400" b="1" i="1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 flipH="1">
                <a:off x="2303560" y="2627317"/>
                <a:ext cx="3601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i="1" dirty="0" smtClean="0"/>
                  <a:t>S</a:t>
                </a:r>
                <a:endParaRPr lang="ru-RU" sz="2400" b="1" i="1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547664" y="3264828"/>
                  <a:ext cx="405880" cy="4374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000" b="1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1" i="1" smtClean="0">
                                <a:latin typeface="Cambria Math"/>
                              </a:rPr>
                              <m:t>𝑭</m:t>
                            </m:r>
                          </m:e>
                        </m:acc>
                      </m:oMath>
                    </m:oMathPara>
                  </a14:m>
                  <a:endParaRPr lang="ru-RU" sz="2000" b="1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7664" y="3264828"/>
                  <a:ext cx="405880" cy="43749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Прямоугольник 12"/>
          <p:cNvSpPr/>
          <p:nvPr/>
        </p:nvSpPr>
        <p:spPr>
          <a:xfrm>
            <a:off x="4561858" y="969492"/>
            <a:ext cx="41767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Индукция магнитного поля — одна из важнейших количественных характеристик магнитного поля.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Прямоугольник 50"/>
              <p:cNvSpPr/>
              <p:nvPr/>
            </p:nvSpPr>
            <p:spPr>
              <a:xfrm>
                <a:off x="4009186" y="2929917"/>
                <a:ext cx="1125628" cy="1231363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6600" b="1" i="1" cap="none" spc="50" dirty="0" smtClean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6600" b="1" i="1" cap="none" spc="50" dirty="0" smtClean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𝑭</m:t>
                          </m:r>
                          <m:r>
                            <m:rPr>
                              <m:nor/>
                            </m:rPr>
                            <a:rPr lang="ru-RU" sz="6600" b="1" cap="none" spc="50" dirty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ru-RU" sz="6600" b="1" cap="none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1" name="Прямоугольник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186" y="2929917"/>
                <a:ext cx="1125628" cy="1231363"/>
              </a:xfrm>
              <a:prstGeom prst="rect">
                <a:avLst/>
              </a:prstGeom>
              <a:blipFill rotWithShape="1">
                <a:blip r:embed="rId5"/>
                <a:stretch>
                  <a:fillRect l="-5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Прямая со стрелкой 51"/>
          <p:cNvCxnSpPr>
            <a:stCxn id="51" idx="1"/>
          </p:cNvCxnSpPr>
          <p:nvPr/>
        </p:nvCxnSpPr>
        <p:spPr>
          <a:xfrm flipH="1">
            <a:off x="2433162" y="3545599"/>
            <a:ext cx="1576024" cy="714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" name="Скругленный прямоугольник 53"/>
          <p:cNvSpPr/>
          <p:nvPr/>
        </p:nvSpPr>
        <p:spPr>
          <a:xfrm>
            <a:off x="1149442" y="3416979"/>
            <a:ext cx="1224136" cy="42784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5" name="Прямая со стрелкой 54"/>
          <p:cNvCxnSpPr/>
          <p:nvPr/>
        </p:nvCxnSpPr>
        <p:spPr>
          <a:xfrm flipV="1">
            <a:off x="5024395" y="2785901"/>
            <a:ext cx="1217672" cy="4321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4729266" y="3844826"/>
            <a:ext cx="1512801" cy="3346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6311530" y="2399643"/>
            <a:ext cx="18001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Магнитное</a:t>
            </a:r>
          </a:p>
          <a:p>
            <a:pPr algn="ctr"/>
            <a:r>
              <a:rPr lang="ru-RU" sz="2000" dirty="0" smtClean="0"/>
              <a:t>поле </a:t>
            </a:r>
            <a:r>
              <a:rPr lang="ru-RU" sz="2000" dirty="0"/>
              <a:t>магнита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130697" y="3416978"/>
            <a:ext cx="1261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силы тока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261269" y="3979761"/>
            <a:ext cx="22736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длины </a:t>
            </a:r>
            <a:r>
              <a:rPr lang="ru-RU" sz="2000" dirty="0" smtClean="0"/>
              <a:t>проводника</a:t>
            </a:r>
            <a:endParaRPr lang="ru-RU" sz="2000" dirty="0"/>
          </a:p>
        </p:txBody>
      </p:sp>
      <p:sp>
        <p:nvSpPr>
          <p:cNvPr id="1027" name="Скругленный прямоугольник 1026"/>
          <p:cNvSpPr/>
          <p:nvPr/>
        </p:nvSpPr>
        <p:spPr>
          <a:xfrm>
            <a:off x="6311530" y="2399643"/>
            <a:ext cx="1800191" cy="7078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8" name="Скругленный прямоугольник 1027"/>
          <p:cNvSpPr/>
          <p:nvPr/>
        </p:nvSpPr>
        <p:spPr>
          <a:xfrm>
            <a:off x="6242067" y="3979761"/>
            <a:ext cx="2292901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1975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51" grpId="0"/>
      <p:bldP spid="54" grpId="0" animBg="1"/>
      <p:bldP spid="60" grpId="0"/>
      <p:bldP spid="61" grpId="0"/>
      <p:bldP spid="62" grpId="0"/>
      <p:bldP spid="1027" grpId="0" animBg="1"/>
      <p:bldP spid="10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mg1.liveinternet.ru/images/attach/c/1/55/766/55766447_FranGois_Ara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5490"/>
            <a:ext cx="3568792" cy="387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asklubo.com/uploads/attachments/published/19/10185/de/was-ist-eine-amperestund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800" l="0" r="99129">
                        <a14:foregroundMark x1="21569" y1="44400" x2="14379" y2="69800"/>
                        <a14:foregroundMark x1="74946" y1="43400" x2="77342" y2="73800"/>
                        <a14:foregroundMark x1="86275" y1="60600" x2="86710" y2="76400"/>
                        <a14:foregroundMark x1="84096" y1="43800" x2="88453" y2="43400"/>
                        <a14:foregroundMark x1="19826" y1="31400" x2="21351" y2="57200"/>
                        <a14:foregroundMark x1="77342" y1="29200" x2="85621" y2="4520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446"/>
          <a:stretch/>
        </p:blipFill>
        <p:spPr bwMode="auto">
          <a:xfrm>
            <a:off x="107504" y="297499"/>
            <a:ext cx="3783200" cy="393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644008" y="699542"/>
                <a:ext cx="575992" cy="11417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ru-RU" sz="32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𝐼𝑙</m:t>
                          </m:r>
                        </m:den>
                      </m:f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699542"/>
                <a:ext cx="575992" cy="11417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793454" y="1029987"/>
                <a:ext cx="978153" cy="644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454" y="1029987"/>
                <a:ext cx="978153" cy="64466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Скругленный прямоугольник 39"/>
          <p:cNvSpPr/>
          <p:nvPr/>
        </p:nvSpPr>
        <p:spPr>
          <a:xfrm>
            <a:off x="3793454" y="699542"/>
            <a:ext cx="1570634" cy="122413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2" name="Прямая со стрелкой 41"/>
          <p:cNvCxnSpPr/>
          <p:nvPr/>
        </p:nvCxnSpPr>
        <p:spPr>
          <a:xfrm flipH="1" flipV="1">
            <a:off x="4139952" y="1674652"/>
            <a:ext cx="432048" cy="11131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704444" y="2787774"/>
            <a:ext cx="1735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Вектор магнитной индукции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73436" y="4116785"/>
            <a:ext cx="315009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Доминик Франсуа Жан Араг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dirty="0" smtClean="0">
                <a:latin typeface="Calibri" pitchFamily="34" charset="0"/>
                <a:cs typeface="Calibri" pitchFamily="34" charset="0"/>
              </a:rPr>
              <a:t>26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02.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1786 —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10.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1853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1732" y="4212005"/>
            <a:ext cx="2574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Андр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-Мар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и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Амп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р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20. 01. 1775 — 10. 06. 1836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5083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 animBg="1"/>
      <p:bldP spid="44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6" t="28572" r="11376" b="35714"/>
          <a:stretch/>
        </p:blipFill>
        <p:spPr>
          <a:xfrm>
            <a:off x="305285" y="2604223"/>
            <a:ext cx="8533430" cy="23762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288" y="214681"/>
            <a:ext cx="835342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Магнитная индукция</a:t>
            </a:r>
            <a:r>
              <a:rPr lang="ru-RU" sz="2800" dirty="0"/>
              <a:t> </a:t>
            </a:r>
            <a:r>
              <a:rPr lang="ru-RU" sz="2400" dirty="0"/>
              <a:t>— это векторная физическая величина, являющаяся силовой </a:t>
            </a:r>
            <a:r>
              <a:rPr lang="ru-RU" sz="2400" dirty="0" smtClean="0"/>
              <a:t>характеристикой </a:t>
            </a:r>
            <a:r>
              <a:rPr lang="ru-RU" sz="2400" dirty="0"/>
              <a:t>магнитного поля, </a:t>
            </a:r>
            <a:r>
              <a:rPr lang="ru-RU" sz="2400" dirty="0" smtClean="0"/>
              <a:t>численно </a:t>
            </a:r>
            <a:r>
              <a:rPr lang="ru-RU" sz="2400" dirty="0"/>
              <a:t>равная отношению модуля силы, с которой магнитное поле действует на расположенный </a:t>
            </a:r>
            <a:r>
              <a:rPr lang="ru-RU" sz="2400" dirty="0" smtClean="0"/>
              <a:t>перпендикулярно </a:t>
            </a:r>
            <a:r>
              <a:rPr lang="ru-RU" sz="2400" dirty="0"/>
              <a:t>магнитным </a:t>
            </a:r>
            <a:r>
              <a:rPr lang="ru-RU" sz="2400" dirty="0" smtClean="0"/>
              <a:t>линиям </a:t>
            </a:r>
            <a:r>
              <a:rPr lang="ru-RU" sz="2400" dirty="0"/>
              <a:t>проводник с током, к </a:t>
            </a:r>
            <a:r>
              <a:rPr lang="ru-RU" sz="2400" dirty="0" smtClean="0"/>
              <a:t>силе </a:t>
            </a:r>
            <a:r>
              <a:rPr lang="ru-RU" sz="2400" dirty="0"/>
              <a:t>тока в проводнике и его </a:t>
            </a:r>
            <a:r>
              <a:rPr lang="ru-RU" sz="2400" dirty="0" smtClean="0"/>
              <a:t>длине.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1360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566360" y="0"/>
            <a:ext cx="457764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2" t="31128" r="46825" b="31217"/>
          <a:stretch/>
        </p:blipFill>
        <p:spPr>
          <a:xfrm>
            <a:off x="5652120" y="2492829"/>
            <a:ext cx="2307683" cy="2437330"/>
          </a:xfrm>
          <a:prstGeom prst="rect">
            <a:avLst/>
          </a:prstGeom>
        </p:spPr>
      </p:pic>
      <p:pic>
        <p:nvPicPr>
          <p:cNvPr id="1028" name="Picture 4" descr="http://www.obretenie.info/txt/tesla/tesla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5741"/>
            <a:ext cx="2891882" cy="3990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997217" y="225322"/>
                <a:ext cx="14064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Тл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217" y="225322"/>
                <a:ext cx="1406411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6012160" y="225322"/>
            <a:ext cx="1406411" cy="41991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32363" y="620204"/>
            <a:ext cx="381635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1 Тесла </a:t>
            </a:r>
            <a:r>
              <a:rPr lang="ru-RU" sz="1600" dirty="0"/>
              <a:t>— это магнитная индукция такого однородного магнитного поля, в котором </a:t>
            </a:r>
            <a:r>
              <a:rPr lang="ru-RU" sz="1600" dirty="0" smtClean="0"/>
              <a:t>на каждый метр длины проводника, расположенного перпендикулярно линиям магнитной индукции, при силе тока 1 А действует сила 1 Н.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104589" y="4315179"/>
            <a:ext cx="252184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Никола Тесла</a:t>
            </a:r>
          </a:p>
          <a:p>
            <a:pPr algn="ctr"/>
            <a:r>
              <a:rPr lang="ru-RU" sz="1600" dirty="0" smtClean="0"/>
              <a:t>10. 06. 1856 — 07. 01. 1943</a:t>
            </a:r>
            <a:endParaRPr lang="ru-RU" sz="16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7812360" y="3980631"/>
            <a:ext cx="327119" cy="87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49020" y="4067775"/>
                <a:ext cx="10351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𝐵</m:t>
                      </m:r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=1 Тл</m:t>
                      </m:r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9020" y="4067775"/>
                <a:ext cx="1035155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>
          <a:xfrm>
            <a:off x="5472100" y="3363838"/>
            <a:ext cx="612068" cy="72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17482" y="3194561"/>
                <a:ext cx="9318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𝐹</m:t>
                      </m:r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=1 Н</m:t>
                      </m:r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482" y="3194561"/>
                <a:ext cx="931857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5652120" y="3711494"/>
            <a:ext cx="864096" cy="2691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80969" y="3711494"/>
                <a:ext cx="120488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600" dirty="0" smtClean="0"/>
                  <a:t>Проводник </a:t>
                </a:r>
              </a:p>
              <a:p>
                <a:pPr algn="ctr"/>
                <a:r>
                  <a:rPr lang="ru-RU" sz="1600" dirty="0" smtClean="0"/>
                  <a:t>с током,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𝑙</m:t>
                      </m:r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=1 м</m:t>
                      </m:r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969" y="3711494"/>
                <a:ext cx="1204881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2020" t="-2206" r="-25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Прямая со стрелкой 21"/>
          <p:cNvCxnSpPr/>
          <p:nvPr/>
        </p:nvCxnSpPr>
        <p:spPr>
          <a:xfrm flipH="1">
            <a:off x="7524328" y="3147814"/>
            <a:ext cx="615151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113103" y="2978537"/>
                <a:ext cx="8710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𝐼</m:t>
                      </m:r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=1 А</m:t>
                      </m:r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3103" y="2978537"/>
                <a:ext cx="871072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27127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9" grpId="0"/>
      <p:bldP spid="13" grpId="0"/>
      <p:bldP spid="17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Прямоугольник 75"/>
          <p:cNvSpPr/>
          <p:nvPr/>
        </p:nvSpPr>
        <p:spPr>
          <a:xfrm>
            <a:off x="4566360" y="0"/>
            <a:ext cx="457764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3" y="339725"/>
            <a:ext cx="38163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Магнитные линии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/>
              <a:t>— это линии магнитной </a:t>
            </a:r>
            <a:r>
              <a:rPr lang="ru-RU" sz="2000" dirty="0" smtClean="0"/>
              <a:t>индукции.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32363" y="1084440"/>
            <a:ext cx="38163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Линии </a:t>
            </a:r>
            <a:r>
              <a:rPr lang="ru-RU" sz="2000" dirty="0">
                <a:solidFill>
                  <a:srgbClr val="C00000"/>
                </a:solidFill>
              </a:rPr>
              <a:t>магнитной индукции </a:t>
            </a:r>
            <a:r>
              <a:rPr lang="ru-RU" sz="2000" dirty="0" smtClean="0"/>
              <a:t>— линии</a:t>
            </a:r>
            <a:r>
              <a:rPr lang="ru-RU" sz="2000" dirty="0"/>
              <a:t>, касательные к которым в каждой точке поля совпадают с направлением вектора магнитной индукции.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2363" y="2787774"/>
            <a:ext cx="38163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Через </a:t>
            </a:r>
            <a:r>
              <a:rPr lang="ru-RU" sz="2000" dirty="0"/>
              <a:t>каждую точку поля можно провести линию магнитной индукции и причем </a:t>
            </a:r>
            <a:r>
              <a:rPr lang="ru-RU" sz="2000" u="sng" dirty="0"/>
              <a:t>только одну</a:t>
            </a:r>
            <a:r>
              <a:rPr lang="ru-RU" sz="20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2363" y="3867894"/>
            <a:ext cx="38163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Линии </a:t>
            </a:r>
            <a:r>
              <a:rPr lang="ru-RU" sz="2000" dirty="0"/>
              <a:t>магнитной индукции </a:t>
            </a:r>
            <a:r>
              <a:rPr lang="ru-RU" sz="2000" u="sng" dirty="0"/>
              <a:t>замкнуты</a:t>
            </a:r>
            <a:r>
              <a:rPr lang="ru-RU" sz="2000" dirty="0"/>
              <a:t> и </a:t>
            </a:r>
            <a:r>
              <a:rPr lang="ru-RU" sz="2000" u="sng" dirty="0"/>
              <a:t>не пересекаются</a:t>
            </a:r>
            <a:r>
              <a:rPr lang="ru-RU" sz="2000" dirty="0"/>
              <a:t>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991113" y="2428937"/>
            <a:ext cx="301645" cy="301645"/>
            <a:chOff x="2051720" y="2486129"/>
            <a:chExt cx="301645" cy="301645"/>
          </a:xfrm>
        </p:grpSpPr>
        <p:sp>
          <p:nvSpPr>
            <p:cNvPr id="7" name="Овал 6"/>
            <p:cNvSpPr/>
            <p:nvPr/>
          </p:nvSpPr>
          <p:spPr>
            <a:xfrm>
              <a:off x="2051720" y="2486129"/>
              <a:ext cx="301645" cy="30164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141936" y="2576345"/>
              <a:ext cx="121211" cy="12121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Овал 9"/>
          <p:cNvSpPr/>
          <p:nvPr/>
        </p:nvSpPr>
        <p:spPr>
          <a:xfrm>
            <a:off x="926695" y="1364520"/>
            <a:ext cx="2430475" cy="2430475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 rot="5400000" flipV="1">
            <a:off x="2992477" y="2576404"/>
            <a:ext cx="792089" cy="62703"/>
            <a:chOff x="1512068" y="1364520"/>
            <a:chExt cx="1259732" cy="0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2141933" y="1364520"/>
              <a:ext cx="629867" cy="0"/>
            </a:xfrm>
            <a:prstGeom prst="line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1512068" y="1364520"/>
              <a:ext cx="629867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Группа 38"/>
          <p:cNvGrpSpPr/>
          <p:nvPr/>
        </p:nvGrpSpPr>
        <p:grpSpPr>
          <a:xfrm rot="3056285" flipV="1">
            <a:off x="2739173" y="1719381"/>
            <a:ext cx="694989" cy="53672"/>
            <a:chOff x="1512068" y="1364520"/>
            <a:chExt cx="1259732" cy="0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>
              <a:off x="2141933" y="1364520"/>
              <a:ext cx="629867" cy="0"/>
            </a:xfrm>
            <a:prstGeom prst="line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1512068" y="1364520"/>
              <a:ext cx="629867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Группа 41"/>
          <p:cNvGrpSpPr/>
          <p:nvPr/>
        </p:nvGrpSpPr>
        <p:grpSpPr>
          <a:xfrm flipV="1">
            <a:off x="1794440" y="1275606"/>
            <a:ext cx="777829" cy="88914"/>
            <a:chOff x="1512068" y="1364520"/>
            <a:chExt cx="1259732" cy="0"/>
          </a:xfrm>
        </p:grpSpPr>
        <p:cxnSp>
          <p:nvCxnSpPr>
            <p:cNvPr id="43" name="Прямая соединительная линия 42"/>
            <p:cNvCxnSpPr/>
            <p:nvPr/>
          </p:nvCxnSpPr>
          <p:spPr>
            <a:xfrm>
              <a:off x="2141933" y="1364520"/>
              <a:ext cx="629867" cy="0"/>
            </a:xfrm>
            <a:prstGeom prst="line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1512068" y="1364520"/>
              <a:ext cx="629867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Группа 44"/>
          <p:cNvGrpSpPr/>
          <p:nvPr/>
        </p:nvGrpSpPr>
        <p:grpSpPr>
          <a:xfrm rot="18378838" flipV="1">
            <a:off x="806614" y="1779663"/>
            <a:ext cx="694989" cy="53672"/>
            <a:chOff x="1512068" y="1364520"/>
            <a:chExt cx="1259732" cy="0"/>
          </a:xfrm>
        </p:grpSpPr>
        <p:cxnSp>
          <p:nvCxnSpPr>
            <p:cNvPr id="46" name="Прямая соединительная линия 45"/>
            <p:cNvCxnSpPr/>
            <p:nvPr/>
          </p:nvCxnSpPr>
          <p:spPr>
            <a:xfrm>
              <a:off x="2141933" y="1364520"/>
              <a:ext cx="629867" cy="0"/>
            </a:xfrm>
            <a:prstGeom prst="line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1512068" y="1364520"/>
              <a:ext cx="629867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Группа 47"/>
          <p:cNvGrpSpPr/>
          <p:nvPr/>
        </p:nvGrpSpPr>
        <p:grpSpPr>
          <a:xfrm rot="16200000" flipV="1">
            <a:off x="462597" y="2502871"/>
            <a:ext cx="829085" cy="99111"/>
            <a:chOff x="1512068" y="1364520"/>
            <a:chExt cx="1259732" cy="0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>
              <a:off x="2141933" y="1364520"/>
              <a:ext cx="629867" cy="0"/>
            </a:xfrm>
            <a:prstGeom prst="line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1512068" y="1364520"/>
              <a:ext cx="629867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/>
          <p:cNvGrpSpPr/>
          <p:nvPr/>
        </p:nvGrpSpPr>
        <p:grpSpPr>
          <a:xfrm rot="13360380" flipV="1">
            <a:off x="930169" y="3448253"/>
            <a:ext cx="694989" cy="53672"/>
            <a:chOff x="1512068" y="1364520"/>
            <a:chExt cx="1259732" cy="0"/>
          </a:xfrm>
        </p:grpSpPr>
        <p:cxnSp>
          <p:nvCxnSpPr>
            <p:cNvPr id="52" name="Прямая соединительная линия 51"/>
            <p:cNvCxnSpPr/>
            <p:nvPr/>
          </p:nvCxnSpPr>
          <p:spPr>
            <a:xfrm>
              <a:off x="2141933" y="1364520"/>
              <a:ext cx="629867" cy="0"/>
            </a:xfrm>
            <a:prstGeom prst="line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1512068" y="1364520"/>
              <a:ext cx="629867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/>
          <p:cNvGrpSpPr/>
          <p:nvPr/>
        </p:nvGrpSpPr>
        <p:grpSpPr>
          <a:xfrm rot="10800000" flipV="1">
            <a:off x="1764064" y="3814222"/>
            <a:ext cx="785970" cy="147742"/>
            <a:chOff x="1512068" y="1364520"/>
            <a:chExt cx="1259732" cy="0"/>
          </a:xfrm>
        </p:grpSpPr>
        <p:cxnSp>
          <p:nvCxnSpPr>
            <p:cNvPr id="55" name="Прямая соединительная линия 54"/>
            <p:cNvCxnSpPr/>
            <p:nvPr/>
          </p:nvCxnSpPr>
          <p:spPr>
            <a:xfrm>
              <a:off x="2141933" y="1364520"/>
              <a:ext cx="629867" cy="0"/>
            </a:xfrm>
            <a:prstGeom prst="line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1512068" y="1364520"/>
              <a:ext cx="629867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Группа 56"/>
          <p:cNvGrpSpPr/>
          <p:nvPr/>
        </p:nvGrpSpPr>
        <p:grpSpPr>
          <a:xfrm rot="7918938" flipV="1">
            <a:off x="2718335" y="3409828"/>
            <a:ext cx="694989" cy="53672"/>
            <a:chOff x="1512068" y="1364520"/>
            <a:chExt cx="1259732" cy="0"/>
          </a:xfrm>
        </p:grpSpPr>
        <p:cxnSp>
          <p:nvCxnSpPr>
            <p:cNvPr id="58" name="Прямая соединительная линия 57"/>
            <p:cNvCxnSpPr/>
            <p:nvPr/>
          </p:nvCxnSpPr>
          <p:spPr>
            <a:xfrm>
              <a:off x="2141933" y="1364520"/>
              <a:ext cx="629867" cy="0"/>
            </a:xfrm>
            <a:prstGeom prst="line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1512068" y="1364520"/>
              <a:ext cx="629867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2033179" y="138849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1168108" y="176877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2</a:t>
            </a:r>
            <a:endParaRPr lang="ru-RU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969942" y="241760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3</a:t>
            </a:r>
            <a:endParaRPr lang="ru-RU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1297910" y="318370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4</a:t>
            </a:r>
            <a:endParaRPr lang="ru-RU" sz="1400" dirty="0"/>
          </a:p>
        </p:txBody>
      </p:sp>
      <p:sp>
        <p:nvSpPr>
          <p:cNvPr id="64" name="TextBox 63"/>
          <p:cNvSpPr txBox="1"/>
          <p:nvPr/>
        </p:nvSpPr>
        <p:spPr>
          <a:xfrm>
            <a:off x="2041316" y="352313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5</a:t>
            </a:r>
            <a:endParaRPr lang="ru-RU" sz="1400" dirty="0"/>
          </a:p>
        </p:txBody>
      </p:sp>
      <p:sp>
        <p:nvSpPr>
          <p:cNvPr id="65" name="TextBox 64"/>
          <p:cNvSpPr txBox="1"/>
          <p:nvPr/>
        </p:nvSpPr>
        <p:spPr>
          <a:xfrm>
            <a:off x="2768980" y="322659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66" name="TextBox 65"/>
          <p:cNvSpPr txBox="1"/>
          <p:nvPr/>
        </p:nvSpPr>
        <p:spPr>
          <a:xfrm>
            <a:off x="3081133" y="251339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7</a:t>
            </a:r>
            <a:endParaRPr lang="ru-RU" sz="1400" dirty="0"/>
          </a:p>
        </p:txBody>
      </p:sp>
      <p:sp>
        <p:nvSpPr>
          <p:cNvPr id="67" name="TextBox 66"/>
          <p:cNvSpPr txBox="1"/>
          <p:nvPr/>
        </p:nvSpPr>
        <p:spPr>
          <a:xfrm>
            <a:off x="2846852" y="172516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8</a:t>
            </a:r>
            <a:endParaRPr lang="ru-RU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764064" y="1011738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400" baseline="-250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064" y="1011738"/>
                <a:ext cx="401071" cy="33393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67990" y="1768459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1400" baseline="-250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90" y="1768459"/>
                <a:ext cx="401071" cy="33393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38294" y="2620805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sz="1400" baseline="-25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94" y="2620805"/>
                <a:ext cx="401071" cy="3339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1135715" y="3551348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ru-RU" sz="1400" baseline="-250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715" y="3551348"/>
                <a:ext cx="401071" cy="3339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2171198" y="3794995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ru-RU" sz="1400" baseline="-250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198" y="3794995"/>
                <a:ext cx="401071" cy="33393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3176373" y="3217410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ru-RU" sz="1400" baseline="-250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373" y="3217410"/>
                <a:ext cx="401071" cy="33393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419872" y="2218489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ru-RU" sz="1400" baseline="-25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2218489"/>
                <a:ext cx="401071" cy="33393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2956099" y="1380543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ru-RU" sz="1400" baseline="-25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99" y="1380543"/>
                <a:ext cx="401071" cy="33393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11493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6232048" y="1513939"/>
            <a:ext cx="2407054" cy="2407054"/>
            <a:chOff x="3369728" y="740760"/>
            <a:chExt cx="1831076" cy="1831076"/>
          </a:xfrm>
        </p:grpSpPr>
        <p:pic>
          <p:nvPicPr>
            <p:cNvPr id="3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4" y="1453461"/>
              <a:ext cx="440519" cy="438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Овал 4"/>
            <p:cNvSpPr/>
            <p:nvPr/>
          </p:nvSpPr>
          <p:spPr>
            <a:xfrm>
              <a:off x="3811220" y="1182253"/>
              <a:ext cx="948094" cy="948094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3604129" y="972223"/>
              <a:ext cx="1368151" cy="1368151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3369728" y="740760"/>
              <a:ext cx="1831076" cy="1831076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2991688" y="858982"/>
            <a:ext cx="3096344" cy="3338741"/>
            <a:chOff x="298511" y="444840"/>
            <a:chExt cx="4702629" cy="4358935"/>
          </a:xfrm>
        </p:grpSpPr>
        <p:pic>
          <p:nvPicPr>
            <p:cNvPr id="20" name="Picture 2" descr="http://mpf-pro.narod.ru/law/pic1/7.GI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32" r="10837" b="2450"/>
            <a:stretch/>
          </p:blipFill>
          <p:spPr bwMode="auto">
            <a:xfrm>
              <a:off x="298511" y="444840"/>
              <a:ext cx="4702629" cy="4358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Прямая со стрелкой 20"/>
            <p:cNvCxnSpPr/>
            <p:nvPr/>
          </p:nvCxnSpPr>
          <p:spPr>
            <a:xfrm>
              <a:off x="2123728" y="2355726"/>
              <a:ext cx="526097" cy="432048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>
              <a:off x="2483768" y="2283718"/>
              <a:ext cx="526097" cy="36004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52" y="950608"/>
            <a:ext cx="2082450" cy="318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39960" y="1927338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rgbClr val="00B050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4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960" y="1927338"/>
                <a:ext cx="401071" cy="33393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570729" y="2011110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rgbClr val="00B05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14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0729" y="2011110"/>
                <a:ext cx="401071" cy="33393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495744" y="2715490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rgbClr val="00B05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sz="14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744" y="2715490"/>
                <a:ext cx="401071" cy="33393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07912" y="3314762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rgbClr val="00B05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ru-RU" sz="14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912" y="3314762"/>
                <a:ext cx="401071" cy="33393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Прямая со стрелкой 28"/>
          <p:cNvCxnSpPr>
            <a:stCxn id="5" idx="0"/>
          </p:cNvCxnSpPr>
          <p:nvPr/>
        </p:nvCxnSpPr>
        <p:spPr>
          <a:xfrm>
            <a:off x="7435576" y="2094307"/>
            <a:ext cx="1317001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7439438" y="1498086"/>
            <a:ext cx="808834" cy="0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Прямая со стрелкой 1024"/>
          <p:cNvCxnSpPr>
            <a:stCxn id="7" idx="2"/>
          </p:cNvCxnSpPr>
          <p:nvPr/>
        </p:nvCxnSpPr>
        <p:spPr>
          <a:xfrm flipV="1">
            <a:off x="6540182" y="1651070"/>
            <a:ext cx="0" cy="1066397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8" name="Прямая со стрелкой 1027"/>
          <p:cNvCxnSpPr>
            <a:stCxn id="7" idx="4"/>
          </p:cNvCxnSpPr>
          <p:nvPr/>
        </p:nvCxnSpPr>
        <p:spPr>
          <a:xfrm flipH="1">
            <a:off x="6448072" y="3616723"/>
            <a:ext cx="991367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794831" y="1180001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ru-RU" sz="140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831" y="1180001"/>
                <a:ext cx="401071" cy="33393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438566" y="1760369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40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8566" y="1760369"/>
                <a:ext cx="401071" cy="333938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448072" y="3282785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140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072" y="3282785"/>
                <a:ext cx="401071" cy="333938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139111" y="1665455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sz="140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111" y="1665455"/>
                <a:ext cx="401071" cy="333938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0" name="TextBox 1029"/>
          <p:cNvSpPr txBox="1"/>
          <p:nvPr/>
        </p:nvSpPr>
        <p:spPr>
          <a:xfrm>
            <a:off x="700334" y="215001"/>
            <a:ext cx="1788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Однородное</a:t>
            </a:r>
          </a:p>
          <a:p>
            <a:pPr algn="ctr"/>
            <a:r>
              <a:rPr lang="ru-RU" b="1" dirty="0" smtClean="0"/>
              <a:t>магнитное поле</a:t>
            </a:r>
            <a:endParaRPr lang="ru-RU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550178" y="223488"/>
            <a:ext cx="1989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Поле постоянного</a:t>
            </a:r>
          </a:p>
          <a:p>
            <a:pPr algn="ctr"/>
            <a:r>
              <a:rPr lang="ru-RU" b="1" dirty="0" smtClean="0"/>
              <a:t>магнита</a:t>
            </a:r>
            <a:endParaRPr lang="ru-RU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6461383" y="273390"/>
            <a:ext cx="1956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Поле проводника</a:t>
            </a:r>
          </a:p>
          <a:p>
            <a:pPr algn="ctr"/>
            <a:r>
              <a:rPr lang="ru-RU" b="1" dirty="0" smtClean="0"/>
              <a:t>с током</a:t>
            </a:r>
            <a:endParaRPr lang="ru-RU" b="1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87257" y="4217991"/>
            <a:ext cx="8361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Магнитное </a:t>
            </a:r>
            <a:r>
              <a:rPr lang="ru-RU" sz="2000" dirty="0">
                <a:solidFill>
                  <a:srgbClr val="C00000"/>
                </a:solidFill>
              </a:rPr>
              <a:t>поле </a:t>
            </a:r>
            <a:r>
              <a:rPr lang="ru-RU" sz="2000" dirty="0"/>
              <a:t>называется однородным, если во всех его точках магнитная индукция одинакова</a:t>
            </a:r>
          </a:p>
        </p:txBody>
      </p:sp>
    </p:spTree>
    <p:extLst>
      <p:ext uri="{BB962C8B-B14F-4D97-AF65-F5344CB8AC3E}">
        <p14:creationId xmlns:p14="http://schemas.microsoft.com/office/powerpoint/2010/main" val="928490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8" grpId="0"/>
      <p:bldP spid="38" grpId="0"/>
      <p:bldP spid="39" grpId="0"/>
      <p:bldP spid="40" grpId="0"/>
      <p:bldP spid="41" grpId="0"/>
      <p:bldP spid="1030" grpId="0"/>
      <p:bldP spid="43" grpId="0"/>
      <p:bldP spid="44" grpId="0"/>
      <p:bldP spid="10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Ураган, Земли, Спутник, Отслеживание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217" y="364876"/>
            <a:ext cx="3888594" cy="3883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5405214" y="4397376"/>
            <a:ext cx="2675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Поток воздуха (ураган)</a:t>
            </a:r>
            <a:endParaRPr lang="ru-RU" sz="2000" dirty="0"/>
          </a:p>
        </p:txBody>
      </p:sp>
      <p:pic>
        <p:nvPicPr>
          <p:cNvPr id="2052" name="Picture 4" descr="Крик, Падает, Поток, Текущий, Леса, Зеленый, Пейзаж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09"/>
          <a:stretch/>
        </p:blipFill>
        <p:spPr bwMode="auto">
          <a:xfrm>
            <a:off x="395288" y="364876"/>
            <a:ext cx="4176712" cy="3883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1117356" y="4365627"/>
            <a:ext cx="2588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Поток воды (водопад)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825404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033376"/>
            <a:ext cx="4388012" cy="28049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38341" y="1825464"/>
            <a:ext cx="1855457" cy="15185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scene3d>
            <a:camera prst="orthographicFront">
              <a:rot lat="21149731" lon="4563817" rev="2101553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13878" y="1584226"/>
            <a:ext cx="1800200" cy="1883668"/>
          </a:xfrm>
          <a:prstGeom prst="rect">
            <a:avLst/>
          </a:prstGeom>
          <a:scene3d>
            <a:camera prst="orthographicFront">
              <a:rot lat="192721" lon="3006459" rev="230039"/>
            </a:camera>
            <a:lightRig rig="threePt" dir="t"/>
          </a:scene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544" y="768885"/>
            <a:ext cx="1905004" cy="3514351"/>
          </a:xfrm>
          <a:prstGeom prst="rect">
            <a:avLst/>
          </a:prstGeom>
        </p:spPr>
      </p:pic>
      <p:sp>
        <p:nvSpPr>
          <p:cNvPr id="24" name="Овал 23"/>
          <p:cNvSpPr/>
          <p:nvPr/>
        </p:nvSpPr>
        <p:spPr>
          <a:xfrm rot="480000">
            <a:off x="3835593" y="2404727"/>
            <a:ext cx="216024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203848" y="267494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Что такое поток?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7149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913" y="1704286"/>
            <a:ext cx="2271484" cy="115852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0929" y="1644700"/>
            <a:ext cx="1728192" cy="139713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scene3d>
            <a:camera prst="orthographicFront">
              <a:rot lat="230449" lon="17070646" rev="2072932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32010" y="1293916"/>
            <a:ext cx="1672332" cy="1883668"/>
          </a:xfrm>
          <a:prstGeom prst="rect">
            <a:avLst/>
          </a:prstGeom>
          <a:scene3d>
            <a:camera prst="orthographicFront">
              <a:rot lat="192721" lon="3006459" rev="230039"/>
            </a:camera>
            <a:lightRig rig="threePt" dir="t"/>
          </a:scene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" y="375200"/>
            <a:ext cx="1905004" cy="351435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364599" y="1747698"/>
            <a:ext cx="1159844" cy="13056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scene3d>
            <a:camera prst="orthographicFront">
              <a:rot lat="0" lon="21299991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83840" y="1355689"/>
            <a:ext cx="1672332" cy="1883668"/>
          </a:xfrm>
          <a:prstGeom prst="rect">
            <a:avLst/>
          </a:prstGeom>
          <a:scene3d>
            <a:camera prst="orthographicFront">
              <a:rot lat="192721" lon="3006459" rev="230039"/>
            </a:camera>
            <a:lightRig rig="threePt" dir="t"/>
          </a:scene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595" y="407135"/>
            <a:ext cx="1905004" cy="3514351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 rot="720000">
            <a:off x="2252785" y="2143412"/>
            <a:ext cx="144016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755346" y="2211345"/>
            <a:ext cx="378350" cy="3783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9546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97" y="1059582"/>
            <a:ext cx="3063385" cy="14432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75083" y="267494"/>
                <a:ext cx="29938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>
                    <a:solidFill>
                      <a:srgbClr val="C00000"/>
                    </a:solidFill>
                  </a:rPr>
                  <a:t>Магнитный поток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Φ</m:t>
                    </m:r>
                  </m:oMath>
                </a14:m>
                <a:r>
                  <a:rPr lang="ru-RU" sz="2400" dirty="0" smtClean="0">
                    <a:solidFill>
                      <a:srgbClr val="C00000"/>
                    </a:solidFill>
                  </a:rPr>
                  <a:t>)</a:t>
                </a:r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083" y="267494"/>
                <a:ext cx="299383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049" t="-10526" r="-20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96561" y="927739"/>
                <a:ext cx="4633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8000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61" y="927739"/>
                <a:ext cx="463396" cy="4029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34956" y="915566"/>
                <a:ext cx="4633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8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956" y="915566"/>
                <a:ext cx="463396" cy="4029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431542" y="3292977"/>
                <a:ext cx="914033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/>
                        </a:rPr>
                        <m:t>1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542" y="3292977"/>
                <a:ext cx="914033" cy="3684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31542" y="3776117"/>
                <a:ext cx="8844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ru-RU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542" y="3776117"/>
                <a:ext cx="884409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31542" y="4227934"/>
                <a:ext cx="10050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1600" b="0" i="1" smtClean="0">
                              <a:latin typeface="Cambria Math"/>
                            </a:rPr>
                            <m:t>Ф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1600" b="0" i="1" smtClean="0">
                              <a:latin typeface="Cambria Math"/>
                            </a:rPr>
                            <m:t>Ф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542" y="4227934"/>
                <a:ext cx="1005083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03" y="3147812"/>
            <a:ext cx="3055679" cy="15004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400830" y="1111519"/>
                <a:ext cx="914033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/>
                        </a:rPr>
                        <m:t>1</m:t>
                      </m:r>
                      <m:r>
                        <a:rPr lang="en-US" sz="1600" b="0" i="1" smtClean="0">
                          <a:latin typeface="Cambria Math"/>
                        </a:rPr>
                        <m:t>&lt;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0830" y="1111519"/>
                <a:ext cx="914033" cy="36849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400830" y="1594659"/>
                <a:ext cx="8844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ru-RU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0830" y="1594659"/>
                <a:ext cx="884409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400830" y="2046476"/>
                <a:ext cx="10050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1600" b="0" i="1" smtClean="0">
                              <a:latin typeface="Cambria Math"/>
                            </a:rPr>
                            <m:t>Ф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1600" b="0" i="1" smtClean="0">
                              <a:latin typeface="Cambria Math"/>
                            </a:rPr>
                            <m:t>Ф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0830" y="2046476"/>
                <a:ext cx="1005083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Рисунок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1059582"/>
            <a:ext cx="3168353" cy="14769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952142" y="1111519"/>
                <a:ext cx="914033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/>
                        </a:rPr>
                        <m:t>1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142" y="1111519"/>
                <a:ext cx="914033" cy="36849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952142" y="1594659"/>
                <a:ext cx="8844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142" y="1594659"/>
                <a:ext cx="884409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952142" y="2046476"/>
                <a:ext cx="10050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1600" b="0" i="1" smtClean="0">
                              <a:latin typeface="Cambria Math"/>
                            </a:rPr>
                            <m:t>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1600" b="0" i="1" smtClean="0">
                              <a:latin typeface="Cambria Math"/>
                            </a:rPr>
                            <m:t>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142" y="2046476"/>
                <a:ext cx="1005083" cy="33855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345207" y="3161277"/>
                <a:ext cx="378437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baseline="-25000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5207" y="3161277"/>
                <a:ext cx="378437" cy="402931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878090" y="3153343"/>
                <a:ext cx="378437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baseline="-25000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8090" y="3153343"/>
                <a:ext cx="378437" cy="402931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49746" y="1069351"/>
                <a:ext cx="378437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baseline="-25000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9746" y="1069351"/>
                <a:ext cx="378437" cy="402931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72200" y="1059582"/>
                <a:ext cx="378437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baseline="-25000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1059582"/>
                <a:ext cx="378437" cy="402931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Рисунок 2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534" y="2890032"/>
            <a:ext cx="2362205" cy="1307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364056" y="4309725"/>
                <a:ext cx="7731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b="0" i="1" smtClean="0">
                          <a:latin typeface="Cambria Math"/>
                        </a:rPr>
                        <m:t>Ф=0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056" y="4309725"/>
                <a:ext cx="773160" cy="338554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6406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179" y="339725"/>
            <a:ext cx="83615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Магнитный </a:t>
            </a:r>
            <a:r>
              <a:rPr lang="ru-RU" sz="2000" dirty="0">
                <a:solidFill>
                  <a:srgbClr val="C00000"/>
                </a:solidFill>
              </a:rPr>
              <a:t>поток</a:t>
            </a:r>
            <a:r>
              <a:rPr lang="ru-RU" sz="2000" dirty="0"/>
              <a:t> через плоскую поверхность — это скалярная физическая величина, численно равная произведению модуля магнитной индукции на площадь поверхности, ограниченной контуром, и на косинус угла между нормалью к поверхности и магнитной </a:t>
            </a:r>
            <a:r>
              <a:rPr lang="ru-RU" sz="2000" dirty="0" smtClean="0"/>
              <a:t>индукцией.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7179" y="1851670"/>
                <a:ext cx="19947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</a:rPr>
                        <m:t>Ф=</m:t>
                      </m:r>
                      <m:r>
                        <a:rPr lang="en-US" sz="2400" b="0" i="1" smtClean="0">
                          <a:latin typeface="Cambria Math"/>
                        </a:rPr>
                        <m:t>𝐵𝑆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79" y="1851670"/>
                <a:ext cx="1994777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387179" y="1851670"/>
            <a:ext cx="1994777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83" y="2650625"/>
            <a:ext cx="2664296" cy="21589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99792" y="1851669"/>
                <a:ext cx="16793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400" b="0" i="1" smtClean="0">
                              <a:latin typeface="Cambria Math"/>
                            </a:rPr>
                            <m:t>Ф</m:t>
                          </m:r>
                        </m:e>
                      </m:d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400" b="0" i="1" smtClean="0">
                              <a:latin typeface="Cambria Math"/>
                            </a:rPr>
                            <m:t>Вб</m:t>
                          </m:r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1851669"/>
                <a:ext cx="167937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2699792" y="1851669"/>
            <a:ext cx="1679370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67945" y="1851669"/>
            <a:ext cx="4180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1 вебер </a:t>
            </a:r>
            <a:r>
              <a:rPr lang="ru-RU" dirty="0"/>
              <a:t>— это магнитный </a:t>
            </a:r>
            <a:r>
              <a:rPr lang="ru-RU" dirty="0" smtClean="0"/>
              <a:t>поток одно-родного </a:t>
            </a:r>
            <a:r>
              <a:rPr lang="ru-RU" dirty="0"/>
              <a:t>магнитного поля с </a:t>
            </a:r>
            <a:r>
              <a:rPr lang="ru-RU" dirty="0" smtClean="0"/>
              <a:t>индукцией 1 Тл </a:t>
            </a:r>
            <a:r>
              <a:rPr lang="ru-RU" dirty="0"/>
              <a:t>через перпендикулярную ему </a:t>
            </a:r>
            <a:r>
              <a:rPr lang="ru-RU" dirty="0" smtClean="0"/>
              <a:t>поверх-</a:t>
            </a:r>
            <a:r>
              <a:rPr lang="ru-RU" dirty="0" err="1" smtClean="0"/>
              <a:t>ность</a:t>
            </a:r>
            <a:r>
              <a:rPr lang="ru-RU" dirty="0" smtClean="0"/>
              <a:t> </a:t>
            </a:r>
            <a:r>
              <a:rPr lang="ru-RU" dirty="0"/>
              <a:t>площадью 1 </a:t>
            </a:r>
            <a:r>
              <a:rPr lang="ru-RU" dirty="0" smtClean="0"/>
              <a:t>м</a:t>
            </a:r>
            <a:r>
              <a:rPr lang="ru-RU" baseline="30000" dirty="0" smtClean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C:\Users\user\AppData\Local\Temp\SNAGHTML9627ed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8" b="-1"/>
          <a:stretch/>
        </p:blipFill>
        <p:spPr bwMode="auto">
          <a:xfrm>
            <a:off x="5220072" y="3051997"/>
            <a:ext cx="2592288" cy="186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 rot="19512187">
                <a:off x="6014347" y="3254139"/>
                <a:ext cx="10037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𝑆</m:t>
                      </m:r>
                      <m:r>
                        <a:rPr lang="en-US" sz="16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=1 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6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м</m:t>
                          </m:r>
                        </m:e>
                        <m:sup>
                          <m:r>
                            <a:rPr lang="ru-RU" sz="16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12187">
                <a:off x="6014347" y="3254139"/>
                <a:ext cx="1003736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151181" y="3877625"/>
                <a:ext cx="8914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7030A0"/>
                        </a:solidFill>
                        <a:latin typeface="Cambria Math"/>
                      </a:rPr>
                      <m:t>𝐵</m:t>
                    </m:r>
                    <m:r>
                      <a:rPr lang="en-US" sz="1600" b="0" i="1" smtClean="0">
                        <a:solidFill>
                          <a:srgbClr val="7030A0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ru-RU" sz="1600" dirty="0" smtClean="0">
                    <a:solidFill>
                      <a:srgbClr val="7030A0"/>
                    </a:solidFill>
                  </a:rPr>
                  <a:t>Тл</a:t>
                </a:r>
                <a:endParaRPr lang="ru-RU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181" y="3877625"/>
                <a:ext cx="891462" cy="338554"/>
              </a:xfrm>
              <a:prstGeom prst="rect">
                <a:avLst/>
              </a:prstGeom>
              <a:blipFill rotWithShape="1">
                <a:blip r:embed="rId8"/>
                <a:stretch>
                  <a:fillRect t="-5357" r="-3425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032466" y="4144575"/>
                <a:ext cx="9478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600" b="0" i="1" smtClean="0">
                        <a:solidFill>
                          <a:srgbClr val="7030A0"/>
                        </a:solidFill>
                        <a:latin typeface="Cambria Math"/>
                      </a:rPr>
                      <m:t>Ф</m:t>
                    </m:r>
                    <m:r>
                      <a:rPr lang="en-US" sz="1600" b="0" i="1" smtClean="0">
                        <a:solidFill>
                          <a:srgbClr val="7030A0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ru-RU" sz="1600" dirty="0" smtClean="0">
                    <a:solidFill>
                      <a:srgbClr val="7030A0"/>
                    </a:solidFill>
                  </a:rPr>
                  <a:t>Вб</a:t>
                </a:r>
                <a:endParaRPr lang="ru-RU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466" y="4144575"/>
                <a:ext cx="947888" cy="338554"/>
              </a:xfrm>
              <a:prstGeom prst="rect">
                <a:avLst/>
              </a:prstGeom>
              <a:blipFill rotWithShape="1">
                <a:blip r:embed="rId9"/>
                <a:stretch>
                  <a:fillRect t="-5455" r="-2581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63839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/>
      <p:bldP spid="7" grpId="0" animBg="1"/>
      <p:bldP spid="8" grpId="0"/>
      <p:bldP spid="9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4566360" y="0"/>
            <a:ext cx="457764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7" name="Группа 46"/>
          <p:cNvGrpSpPr/>
          <p:nvPr/>
        </p:nvGrpSpPr>
        <p:grpSpPr>
          <a:xfrm>
            <a:off x="802936" y="579490"/>
            <a:ext cx="1974798" cy="1974798"/>
            <a:chOff x="3369728" y="740760"/>
            <a:chExt cx="1831076" cy="1831076"/>
          </a:xfrm>
        </p:grpSpPr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4" y="1453461"/>
              <a:ext cx="440519" cy="438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Овал 48"/>
            <p:cNvSpPr/>
            <p:nvPr/>
          </p:nvSpPr>
          <p:spPr>
            <a:xfrm>
              <a:off x="3811220" y="1182253"/>
              <a:ext cx="948094" cy="948094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604129" y="972223"/>
              <a:ext cx="1368151" cy="1368151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3369728" y="740760"/>
              <a:ext cx="1831076" cy="1831076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52" name="Прямая со стрелкой 51"/>
          <p:cNvCxnSpPr>
            <a:stCxn id="49" idx="0"/>
          </p:cNvCxnSpPr>
          <p:nvPr/>
        </p:nvCxnSpPr>
        <p:spPr>
          <a:xfrm>
            <a:off x="1790336" y="1055636"/>
            <a:ext cx="740937" cy="0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740972" y="568430"/>
            <a:ext cx="786864" cy="0"/>
          </a:xfrm>
          <a:prstGeom prst="straightConnector1">
            <a:avLst/>
          </a:prstGeom>
          <a:ln w="19050">
            <a:solidFill>
              <a:srgbClr val="00B0F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50" idx="2"/>
          </p:cNvCxnSpPr>
          <p:nvPr/>
        </p:nvCxnSpPr>
        <p:spPr>
          <a:xfrm flipV="1">
            <a:off x="1055735" y="619621"/>
            <a:ext cx="11485" cy="947269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50" idx="4"/>
          </p:cNvCxnSpPr>
          <p:nvPr/>
        </p:nvCxnSpPr>
        <p:spPr>
          <a:xfrm flipH="1">
            <a:off x="929236" y="2304659"/>
            <a:ext cx="864268" cy="0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2123150" y="721698"/>
                <a:ext cx="499763" cy="33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ru-RU" sz="1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150" y="721698"/>
                <a:ext cx="499763" cy="33393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277955" y="245552"/>
                <a:ext cx="401071" cy="33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955" y="245552"/>
                <a:ext cx="401071" cy="3339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7457" y="2137690"/>
                <a:ext cx="499763" cy="33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1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457" y="2137690"/>
                <a:ext cx="499763" cy="3339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08393" y="579490"/>
                <a:ext cx="499763" cy="33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1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sz="1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93" y="579490"/>
                <a:ext cx="499763" cy="33393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Прямоугольник 63"/>
          <p:cNvSpPr/>
          <p:nvPr/>
        </p:nvSpPr>
        <p:spPr>
          <a:xfrm>
            <a:off x="4932363" y="215186"/>
            <a:ext cx="380642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Магнитная индукция</a:t>
            </a:r>
            <a:r>
              <a:rPr lang="ru-RU" dirty="0"/>
              <a:t> </a:t>
            </a:r>
            <a:r>
              <a:rPr lang="ru-RU" sz="1600" dirty="0"/>
              <a:t>— это векторная физическая величина, являющаяся </a:t>
            </a:r>
            <a:r>
              <a:rPr lang="ru-RU" sz="1600" dirty="0" err="1" smtClean="0"/>
              <a:t>сило</a:t>
            </a:r>
            <a:r>
              <a:rPr lang="ru-RU" sz="1600" dirty="0" smtClean="0"/>
              <a:t>-вой </a:t>
            </a:r>
            <a:r>
              <a:rPr lang="ru-RU" sz="1600" dirty="0"/>
              <a:t>характеристикой магнитного поля, численно равная отношению модуля </a:t>
            </a:r>
            <a:r>
              <a:rPr lang="ru-RU" sz="1600" dirty="0" smtClean="0"/>
              <a:t>си-</a:t>
            </a:r>
            <a:r>
              <a:rPr lang="ru-RU" sz="1600" dirty="0" err="1" smtClean="0"/>
              <a:t>лы</a:t>
            </a:r>
            <a:r>
              <a:rPr lang="ru-RU" sz="1600" dirty="0"/>
              <a:t>, с которой магнитное поле действует на расположенный перпендикулярно магнитным линиям проводник с током, к силе тока в проводнике и его </a:t>
            </a:r>
            <a:r>
              <a:rPr lang="ru-RU" sz="1600" dirty="0" smtClean="0"/>
              <a:t>длине.</a:t>
            </a:r>
            <a:endParaRPr lang="ru-RU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131840" y="389481"/>
                <a:ext cx="1088568" cy="879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𝐼𝑙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389481"/>
                <a:ext cx="1088568" cy="8792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Скругленный прямоугольник 71"/>
          <p:cNvSpPr/>
          <p:nvPr/>
        </p:nvSpPr>
        <p:spPr>
          <a:xfrm>
            <a:off x="3131840" y="412520"/>
            <a:ext cx="1088568" cy="87697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972918" y="1953024"/>
                <a:ext cx="14064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Тл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918" y="1953024"/>
                <a:ext cx="1406411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Скругленный прямоугольник 73"/>
          <p:cNvSpPr/>
          <p:nvPr/>
        </p:nvSpPr>
        <p:spPr>
          <a:xfrm>
            <a:off x="2972918" y="1953024"/>
            <a:ext cx="1406411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932363" y="2571750"/>
            <a:ext cx="380642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Магнитный поток</a:t>
            </a:r>
            <a:r>
              <a:rPr lang="ru-RU" sz="1600" dirty="0"/>
              <a:t> </a:t>
            </a:r>
            <a:r>
              <a:rPr lang="ru-RU" sz="1600" dirty="0" smtClean="0"/>
              <a:t>— </a:t>
            </a:r>
            <a:r>
              <a:rPr lang="ru-RU" sz="1600" dirty="0"/>
              <a:t>это скалярная физическая величина, численно равная произведению модуля магнитной индукции на площадь поверхности, ограниченной контуром, и на косинус угла между нормалью к поверхности и магнитной </a:t>
            </a:r>
            <a:r>
              <a:rPr lang="ru-RU" sz="1600" dirty="0" smtClean="0"/>
              <a:t>индукцией.</a:t>
            </a:r>
            <a:endParaRPr lang="ru-RU" sz="16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6" y="2680676"/>
            <a:ext cx="2807526" cy="21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535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4" grpId="0"/>
      <p:bldP spid="71" grpId="0"/>
      <p:bldP spid="72" grpId="0" animBg="1"/>
      <p:bldP spid="73" grpId="0"/>
      <p:bldP spid="74" grpId="0" animBg="1"/>
      <p:bldP spid="7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6a1dc5960d1b3edbbbb8e58d8a3a1c2f6d781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754</Words>
  <Application>Microsoft Office PowerPoint</Application>
  <PresentationFormat>Экран (16:9)</PresentationFormat>
  <Paragraphs>104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43</cp:revision>
  <dcterms:created xsi:type="dcterms:W3CDTF">2013-12-18T09:03:32Z</dcterms:created>
  <dcterms:modified xsi:type="dcterms:W3CDTF">2014-01-13T09:20:00Z</dcterms:modified>
</cp:coreProperties>
</file>